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10"/>
  </p:notesMasterIdLst>
  <p:sldIdLst>
    <p:sldId id="256" r:id="rId2"/>
    <p:sldId id="257" r:id="rId3"/>
    <p:sldId id="258" r:id="rId4"/>
    <p:sldId id="259" r:id="rId5"/>
    <p:sldId id="260" r:id="rId6"/>
    <p:sldId id="264"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9" d="100"/>
          <a:sy n="69" d="100"/>
        </p:scale>
        <p:origin x="78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E4AADD-356F-4643-A955-0CE0CFCFA338}" type="datetimeFigureOut">
              <a:rPr lang="en-US" smtClean="0"/>
              <a:t>8/25/2020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D21E3E-F59D-48D5-AE2A-B0DDA34C5DB5}" type="slidenum">
              <a:rPr lang="en-US" smtClean="0"/>
              <a:t>‹#›</a:t>
            </a:fld>
            <a:endParaRPr lang="en-US"/>
          </a:p>
        </p:txBody>
      </p:sp>
    </p:spTree>
    <p:extLst>
      <p:ext uri="{BB962C8B-B14F-4D97-AF65-F5344CB8AC3E}">
        <p14:creationId xmlns:p14="http://schemas.microsoft.com/office/powerpoint/2010/main" val="4083329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 greet each other by name in brief, structured greeting activities. </a:t>
            </a:r>
            <a:endParaRPr lang="en-US" dirty="0"/>
          </a:p>
        </p:txBody>
      </p:sp>
      <p:sp>
        <p:nvSpPr>
          <p:cNvPr id="4" name="Slide Number Placeholder 3"/>
          <p:cNvSpPr>
            <a:spLocks noGrp="1"/>
          </p:cNvSpPr>
          <p:nvPr>
            <p:ph type="sldNum" sz="quarter" idx="10"/>
          </p:nvPr>
        </p:nvSpPr>
        <p:spPr/>
        <p:txBody>
          <a:bodyPr/>
          <a:lstStyle/>
          <a:p>
            <a:fld id="{4AD21E3E-F59D-48D5-AE2A-B0DDA34C5DB5}" type="slidenum">
              <a:rPr lang="en-US" smtClean="0"/>
              <a:t>5</a:t>
            </a:fld>
            <a:endParaRPr lang="en-US"/>
          </a:p>
        </p:txBody>
      </p:sp>
    </p:spTree>
    <p:extLst>
      <p:ext uri="{BB962C8B-B14F-4D97-AF65-F5344CB8AC3E}">
        <p14:creationId xmlns:p14="http://schemas.microsoft.com/office/powerpoint/2010/main" val="17939100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4A9A555-3572-46A6-8305-F70328903BCD}" type="datetimeFigureOut">
              <a:rPr lang="en-US" smtClean="0"/>
              <a:t>8/25/2020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E7647D03-2FED-42CF-8387-92BDDA6835BD}"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8609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4A9A555-3572-46A6-8305-F70328903BCD}" type="datetimeFigureOut">
              <a:rPr lang="en-US" smtClean="0"/>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647D03-2FED-42CF-8387-92BDDA6835BD}" type="slidenum">
              <a:rPr lang="en-US" smtClean="0"/>
              <a:t>‹#›</a:t>
            </a:fld>
            <a:endParaRPr lang="en-US"/>
          </a:p>
        </p:txBody>
      </p:sp>
    </p:spTree>
    <p:extLst>
      <p:ext uri="{BB962C8B-B14F-4D97-AF65-F5344CB8AC3E}">
        <p14:creationId xmlns:p14="http://schemas.microsoft.com/office/powerpoint/2010/main" val="1313439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4A9A555-3572-46A6-8305-F70328903BCD}"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47D03-2FED-42CF-8387-92BDDA6835BD}"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0305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4A9A555-3572-46A6-8305-F70328903BCD}"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47D03-2FED-42CF-8387-92BDDA6835BD}"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0077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4A9A555-3572-46A6-8305-F70328903BCD}"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47D03-2FED-42CF-8387-92BDDA6835BD}" type="slidenum">
              <a:rPr lang="en-US" smtClean="0"/>
              <a:t>‹#›</a:t>
            </a:fld>
            <a:endParaRPr lang="en-US"/>
          </a:p>
        </p:txBody>
      </p:sp>
    </p:spTree>
    <p:extLst>
      <p:ext uri="{BB962C8B-B14F-4D97-AF65-F5344CB8AC3E}">
        <p14:creationId xmlns:p14="http://schemas.microsoft.com/office/powerpoint/2010/main" val="4067142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4A9A555-3572-46A6-8305-F70328903BCD}"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47D03-2FED-42CF-8387-92BDDA6835BD}"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7457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4A9A555-3572-46A6-8305-F70328903BCD}"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47D03-2FED-42CF-8387-92BDDA6835BD}"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7632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9A555-3572-46A6-8305-F70328903BCD}"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47D03-2FED-42CF-8387-92BDDA6835B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6978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9A555-3572-46A6-8305-F70328903BCD}"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47D03-2FED-42CF-8387-92BDDA6835BD}"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4321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9A555-3572-46A6-8305-F70328903BCD}"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47D03-2FED-42CF-8387-92BDDA6835BD}" type="slidenum">
              <a:rPr lang="en-US" smtClean="0"/>
              <a:t>‹#›</a:t>
            </a:fld>
            <a:endParaRPr lang="en-US"/>
          </a:p>
        </p:txBody>
      </p:sp>
    </p:spTree>
    <p:extLst>
      <p:ext uri="{BB962C8B-B14F-4D97-AF65-F5344CB8AC3E}">
        <p14:creationId xmlns:p14="http://schemas.microsoft.com/office/powerpoint/2010/main" val="3249247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4A9A555-3572-46A6-8305-F70328903BCD}"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647D03-2FED-42CF-8387-92BDDA6835BD}"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5049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4A9A555-3572-46A6-8305-F70328903BCD}" type="datetimeFigureOut">
              <a:rPr lang="en-US" smtClean="0"/>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647D03-2FED-42CF-8387-92BDDA6835BD}" type="slidenum">
              <a:rPr lang="en-US" smtClean="0"/>
              <a:t>‹#›</a:t>
            </a:fld>
            <a:endParaRPr lang="en-US"/>
          </a:p>
        </p:txBody>
      </p:sp>
    </p:spTree>
    <p:extLst>
      <p:ext uri="{BB962C8B-B14F-4D97-AF65-F5344CB8AC3E}">
        <p14:creationId xmlns:p14="http://schemas.microsoft.com/office/powerpoint/2010/main" val="906111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4A9A555-3572-46A6-8305-F70328903BCD}" type="datetimeFigureOut">
              <a:rPr lang="en-US" smtClean="0"/>
              <a:t>8/25/2020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647D03-2FED-42CF-8387-92BDDA6835BD}"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1253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4A9A555-3572-46A6-8305-F70328903BCD}" type="datetimeFigureOut">
              <a:rPr lang="en-US" smtClean="0"/>
              <a:t>8/25/2020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647D03-2FED-42CF-8387-92BDDA6835B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6350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A9A555-3572-46A6-8305-F70328903BCD}" type="datetimeFigureOut">
              <a:rPr lang="en-US" smtClean="0"/>
              <a:t>8/25/2020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647D03-2FED-42CF-8387-92BDDA6835BD}" type="slidenum">
              <a:rPr lang="en-US" smtClean="0"/>
              <a:t>‹#›</a:t>
            </a:fld>
            <a:endParaRPr lang="en-US"/>
          </a:p>
        </p:txBody>
      </p:sp>
    </p:spTree>
    <p:extLst>
      <p:ext uri="{BB962C8B-B14F-4D97-AF65-F5344CB8AC3E}">
        <p14:creationId xmlns:p14="http://schemas.microsoft.com/office/powerpoint/2010/main" val="3348818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4A9A555-3572-46A6-8305-F70328903BCD}" type="datetimeFigureOut">
              <a:rPr lang="en-US" smtClean="0"/>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647D03-2FED-42CF-8387-92BDDA6835BD}"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938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4A9A555-3572-46A6-8305-F70328903BCD}" type="datetimeFigureOut">
              <a:rPr lang="en-US" smtClean="0"/>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647D03-2FED-42CF-8387-92BDDA6835BD}" type="slidenum">
              <a:rPr lang="en-US" smtClean="0"/>
              <a:t>‹#›</a:t>
            </a:fld>
            <a:endParaRPr lang="en-US"/>
          </a:p>
        </p:txBody>
      </p:sp>
    </p:spTree>
    <p:extLst>
      <p:ext uri="{BB962C8B-B14F-4D97-AF65-F5344CB8AC3E}">
        <p14:creationId xmlns:p14="http://schemas.microsoft.com/office/powerpoint/2010/main" val="3408620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4A9A555-3572-46A6-8305-F70328903BCD}" type="datetimeFigureOut">
              <a:rPr lang="en-US" smtClean="0"/>
              <a:t>8/25/2020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7647D03-2FED-42CF-8387-92BDDA6835BD}" type="slidenum">
              <a:rPr lang="en-US" smtClean="0"/>
              <a:t>‹#›</a:t>
            </a:fld>
            <a:endParaRPr lang="en-US"/>
          </a:p>
        </p:txBody>
      </p:sp>
    </p:spTree>
    <p:extLst>
      <p:ext uri="{BB962C8B-B14F-4D97-AF65-F5344CB8AC3E}">
        <p14:creationId xmlns:p14="http://schemas.microsoft.com/office/powerpoint/2010/main" val="353595097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user/ArtforKidsHub"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Morning Meeting Tools</a:t>
            </a:r>
            <a:endParaRPr lang="en-US" dirty="0"/>
          </a:p>
        </p:txBody>
      </p:sp>
      <p:sp>
        <p:nvSpPr>
          <p:cNvPr id="3" name="Subtitle 2"/>
          <p:cNvSpPr>
            <a:spLocks noGrp="1"/>
          </p:cNvSpPr>
          <p:nvPr>
            <p:ph type="subTitle" idx="1"/>
          </p:nvPr>
        </p:nvSpPr>
        <p:spPr/>
        <p:txBody>
          <a:bodyPr/>
          <a:lstStyle/>
          <a:p>
            <a:r>
              <a:rPr lang="en-US" dirty="0" smtClean="0"/>
              <a:t>Tools for Building </a:t>
            </a:r>
            <a:r>
              <a:rPr lang="en-US" dirty="0" smtClean="0"/>
              <a:t>a Virtual Learning </a:t>
            </a:r>
            <a:r>
              <a:rPr lang="en-US" dirty="0" smtClean="0"/>
              <a:t>Connection </a:t>
            </a:r>
            <a:endParaRPr lang="en-US" dirty="0"/>
          </a:p>
        </p:txBody>
      </p:sp>
    </p:spTree>
    <p:extLst>
      <p:ext uri="{BB962C8B-B14F-4D97-AF65-F5344CB8AC3E}">
        <p14:creationId xmlns:p14="http://schemas.microsoft.com/office/powerpoint/2010/main" val="894828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Morning Meetings</a:t>
            </a:r>
            <a:endParaRPr lang="en-US" dirty="0"/>
          </a:p>
        </p:txBody>
      </p:sp>
      <p:sp>
        <p:nvSpPr>
          <p:cNvPr id="3" name="Content Placeholder 2"/>
          <p:cNvSpPr>
            <a:spLocks noGrp="1"/>
          </p:cNvSpPr>
          <p:nvPr>
            <p:ph idx="1"/>
          </p:nvPr>
        </p:nvSpPr>
        <p:spPr/>
        <p:txBody>
          <a:bodyPr/>
          <a:lstStyle/>
          <a:p>
            <a:pPr marL="0" indent="0">
              <a:buNone/>
            </a:pPr>
            <a:r>
              <a:rPr lang="en-US" sz="2800" b="1" dirty="0" smtClean="0"/>
              <a:t>Target: </a:t>
            </a:r>
          </a:p>
          <a:p>
            <a:pPr lvl="1"/>
            <a:r>
              <a:rPr lang="en-US" sz="2400" dirty="0" smtClean="0"/>
              <a:t>Why Morning Meetings</a:t>
            </a:r>
          </a:p>
          <a:p>
            <a:pPr lvl="1"/>
            <a:r>
              <a:rPr lang="en-US" sz="2400" dirty="0" smtClean="0"/>
              <a:t>Goals of Morning Meetings</a:t>
            </a:r>
          </a:p>
          <a:p>
            <a:pPr lvl="1"/>
            <a:r>
              <a:rPr lang="en-US" sz="2400" dirty="0" smtClean="0"/>
              <a:t>Routines and Structure for Morning Meetings</a:t>
            </a:r>
          </a:p>
          <a:p>
            <a:pPr lvl="1"/>
            <a:r>
              <a:rPr lang="en-US" sz="2400" dirty="0" smtClean="0"/>
              <a:t>Tools to build connection </a:t>
            </a:r>
          </a:p>
          <a:p>
            <a:pPr marL="457200" lvl="1" indent="0">
              <a:buNone/>
            </a:pPr>
            <a:endParaRPr lang="en-US" dirty="0"/>
          </a:p>
        </p:txBody>
      </p:sp>
    </p:spTree>
    <p:extLst>
      <p:ext uri="{BB962C8B-B14F-4D97-AF65-F5344CB8AC3E}">
        <p14:creationId xmlns:p14="http://schemas.microsoft.com/office/powerpoint/2010/main" val="992212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Why Morning Meetings? </a:t>
            </a:r>
            <a:endParaRPr lang="en-US" b="1" dirty="0"/>
          </a:p>
        </p:txBody>
      </p:sp>
      <p:sp>
        <p:nvSpPr>
          <p:cNvPr id="3" name="Content Placeholder 2"/>
          <p:cNvSpPr>
            <a:spLocks noGrp="1"/>
          </p:cNvSpPr>
          <p:nvPr>
            <p:ph idx="1"/>
          </p:nvPr>
        </p:nvSpPr>
        <p:spPr>
          <a:xfrm>
            <a:off x="1295402" y="2598496"/>
            <a:ext cx="9601196" cy="3318936"/>
          </a:xfrm>
        </p:spPr>
        <p:txBody>
          <a:bodyPr>
            <a:normAutofit/>
          </a:bodyPr>
          <a:lstStyle/>
          <a:p>
            <a:pPr marL="0" indent="0">
              <a:buNone/>
            </a:pPr>
            <a:r>
              <a:rPr lang="en-US" dirty="0" smtClean="0"/>
              <a:t>Morning Meetings provide </a:t>
            </a:r>
            <a:r>
              <a:rPr lang="en-US" dirty="0"/>
              <a:t>students with a safe and predictable </a:t>
            </a:r>
            <a:r>
              <a:rPr lang="en-US" dirty="0" smtClean="0"/>
              <a:t>environment </a:t>
            </a:r>
            <a:r>
              <a:rPr lang="en-US" dirty="0"/>
              <a:t>in which to grow and connect socially, emotionally, and academically. </a:t>
            </a:r>
            <a:r>
              <a:rPr lang="en-US" dirty="0" smtClean="0"/>
              <a:t>This special space allows peer to peer connection and teacher to student connection. This research proven tool can drastically impact the connection in your classroom and is vital in a pandemic, virtual setting. </a:t>
            </a:r>
            <a:r>
              <a:rPr lang="en-US" dirty="0"/>
              <a:t/>
            </a:r>
            <a:br>
              <a:rPr lang="en-US" dirty="0"/>
            </a:br>
            <a:r>
              <a:rPr lang="en-US" dirty="0"/>
              <a:t/>
            </a:r>
            <a:br>
              <a:rPr lang="en-US" dirty="0"/>
            </a:br>
            <a:endParaRPr lang="en-US" dirty="0"/>
          </a:p>
        </p:txBody>
      </p:sp>
      <p:pic>
        <p:nvPicPr>
          <p:cNvPr id="1026" name="Picture 2" descr="Morning Meeting Clip Art | Clipart Panda - Free Clipart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1792" y="4257964"/>
            <a:ext cx="1812524"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2228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Goals of a Morning Meeting</a:t>
            </a:r>
            <a:endParaRPr lang="en-US" b="1" dirty="0"/>
          </a:p>
        </p:txBody>
      </p:sp>
      <p:sp>
        <p:nvSpPr>
          <p:cNvPr id="5" name="TextBox 4"/>
          <p:cNvSpPr txBox="1"/>
          <p:nvPr/>
        </p:nvSpPr>
        <p:spPr>
          <a:xfrm>
            <a:off x="962891" y="2743633"/>
            <a:ext cx="10266218"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To build community in the classroom and fulfill children’s need to belong, feel significant, and have fun</a:t>
            </a:r>
          </a:p>
          <a:p>
            <a:pPr marL="457200" indent="-457200">
              <a:buFont typeface="Arial" panose="020B0604020202020204" pitchFamily="34" charset="0"/>
              <a:buChar char="•"/>
            </a:pPr>
            <a:r>
              <a:rPr lang="en-US" sz="2800" dirty="0" smtClean="0"/>
              <a:t>To build trust and set a positive tone for learning</a:t>
            </a:r>
          </a:p>
          <a:p>
            <a:pPr marL="457200" indent="-457200">
              <a:buFont typeface="Arial" panose="020B0604020202020204" pitchFamily="34" charset="0"/>
              <a:buChar char="•"/>
            </a:pPr>
            <a:r>
              <a:rPr lang="en-US" sz="2800" dirty="0" smtClean="0"/>
              <a:t>To merge social and academic learning</a:t>
            </a:r>
          </a:p>
          <a:p>
            <a:pPr marL="457200" indent="-457200">
              <a:buFont typeface="Arial" panose="020B0604020202020204" pitchFamily="34" charset="0"/>
              <a:buChar char="•"/>
            </a:pPr>
            <a:r>
              <a:rPr lang="en-US" sz="2800" dirty="0" smtClean="0"/>
              <a:t>To practice or reinforce key academic skills </a:t>
            </a:r>
          </a:p>
        </p:txBody>
      </p:sp>
    </p:spTree>
    <p:extLst>
      <p:ext uri="{BB962C8B-B14F-4D97-AF65-F5344CB8AC3E}">
        <p14:creationId xmlns:p14="http://schemas.microsoft.com/office/powerpoint/2010/main" val="3770740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9945" y="267710"/>
            <a:ext cx="10515600" cy="1325563"/>
          </a:xfrm>
        </p:spPr>
        <p:txBody>
          <a:bodyPr/>
          <a:lstStyle/>
          <a:p>
            <a:r>
              <a:rPr lang="en-US" dirty="0" smtClean="0"/>
              <a:t>Meeting Structure </a:t>
            </a:r>
            <a:endParaRPr lang="en-US" dirty="0"/>
          </a:p>
        </p:txBody>
      </p:sp>
      <p:sp>
        <p:nvSpPr>
          <p:cNvPr id="9" name="Rectangle 8"/>
          <p:cNvSpPr/>
          <p:nvPr/>
        </p:nvSpPr>
        <p:spPr>
          <a:xfrm>
            <a:off x="879762" y="1468582"/>
            <a:ext cx="10487891" cy="2646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11381" y="1468582"/>
            <a:ext cx="10252364" cy="2308324"/>
          </a:xfrm>
          <a:prstGeom prst="rect">
            <a:avLst/>
          </a:prstGeom>
          <a:noFill/>
        </p:spPr>
        <p:txBody>
          <a:bodyPr wrap="square" rtlCol="0">
            <a:spAutoFit/>
          </a:bodyPr>
          <a:lstStyle/>
          <a:p>
            <a:pPr marL="342900" indent="-342900">
              <a:buAutoNum type="arabicPeriod"/>
            </a:pPr>
            <a:r>
              <a:rPr lang="en-US" b="1" dirty="0" smtClean="0"/>
              <a:t>Greeting- </a:t>
            </a:r>
            <a:r>
              <a:rPr lang="en-US" dirty="0" smtClean="0"/>
              <a:t> </a:t>
            </a:r>
            <a:r>
              <a:rPr lang="en-US" dirty="0" smtClean="0"/>
              <a:t>Greeting </a:t>
            </a:r>
            <a:r>
              <a:rPr lang="en-US" dirty="0" smtClean="0"/>
              <a:t>welcomes everyone into the “circle” (aka Zoom room), establishes a friendly tone for the meeting and the day, and helps create an atmosphere of trust that is important for sharing. </a:t>
            </a:r>
          </a:p>
          <a:p>
            <a:pPr lvl="1"/>
            <a:r>
              <a:rPr lang="en-US" b="1" dirty="0" smtClean="0"/>
              <a:t>Tool</a:t>
            </a:r>
            <a:r>
              <a:rPr lang="en-US" b="1" dirty="0" smtClean="0"/>
              <a:t>:</a:t>
            </a:r>
          </a:p>
          <a:p>
            <a:pPr marL="742950" lvl="1" indent="-285750">
              <a:buFont typeface="Arial" panose="020B0604020202020204" pitchFamily="34" charset="0"/>
              <a:buChar char="•"/>
            </a:pPr>
            <a:r>
              <a:rPr lang="en-US" dirty="0" smtClean="0"/>
              <a:t>Assign students a number and have that displayed (I.E: 1- Harry, 2- Ron, 3- Hermione). This will help with rotations and expectations of who is talking. You could also go in alphabetical order. </a:t>
            </a:r>
          </a:p>
          <a:p>
            <a:pPr marL="742950" lvl="1" indent="-285750">
              <a:buFont typeface="Arial" panose="020B0604020202020204" pitchFamily="34" charset="0"/>
              <a:buChar char="•"/>
            </a:pPr>
            <a:r>
              <a:rPr lang="en-US" dirty="0" smtClean="0"/>
              <a:t>Create a class signal to show that students are ready to learn</a:t>
            </a:r>
          </a:p>
          <a:p>
            <a:pPr lvl="1"/>
            <a:r>
              <a:rPr lang="en-US" b="1" dirty="0" smtClean="0"/>
              <a:t>Teacher Tip: </a:t>
            </a:r>
            <a:endParaRPr lang="en-US" dirty="0"/>
          </a:p>
          <a:p>
            <a:pPr lvl="1"/>
            <a:r>
              <a:rPr lang="en-US" b="1" dirty="0"/>
              <a:t>	</a:t>
            </a:r>
            <a:r>
              <a:rPr lang="en-US" b="1" dirty="0" smtClean="0"/>
              <a:t>Review expectations!</a:t>
            </a:r>
          </a:p>
        </p:txBody>
      </p:sp>
      <p:sp>
        <p:nvSpPr>
          <p:cNvPr id="8" name="TextBox 7"/>
          <p:cNvSpPr txBox="1"/>
          <p:nvPr/>
        </p:nvSpPr>
        <p:spPr>
          <a:xfrm>
            <a:off x="893617" y="4358613"/>
            <a:ext cx="10487891" cy="1631216"/>
          </a:xfrm>
          <a:prstGeom prst="rect">
            <a:avLst/>
          </a:prstGeom>
          <a:noFill/>
        </p:spPr>
        <p:txBody>
          <a:bodyPr wrap="square" rtlCol="0">
            <a:spAutoFit/>
          </a:bodyPr>
          <a:lstStyle/>
          <a:p>
            <a:r>
              <a:rPr lang="en-US" sz="1600" b="1" dirty="0" smtClean="0"/>
              <a:t>2</a:t>
            </a:r>
            <a:r>
              <a:rPr lang="en-US" sz="2000" b="1" dirty="0" smtClean="0"/>
              <a:t>. Sharing- </a:t>
            </a:r>
            <a:r>
              <a:rPr lang="en-US" sz="2000" dirty="0" smtClean="0"/>
              <a:t>Students share ideas and information in a structured format. In a class meeting all students should have a chance to share and engage in the target topic. </a:t>
            </a:r>
          </a:p>
          <a:p>
            <a:pPr lvl="1"/>
            <a:r>
              <a:rPr lang="en-US" sz="2000" b="1" dirty="0" smtClean="0"/>
              <a:t>Tool</a:t>
            </a:r>
            <a:r>
              <a:rPr lang="en-US" sz="2000" b="1" dirty="0" smtClean="0"/>
              <a:t>:</a:t>
            </a:r>
          </a:p>
          <a:p>
            <a:pPr marL="742950" lvl="1" indent="-285750">
              <a:buFont typeface="Arial" panose="020B0604020202020204" pitchFamily="34" charset="0"/>
              <a:buChar char="•"/>
            </a:pPr>
            <a:r>
              <a:rPr lang="en-US" sz="2000" dirty="0" smtClean="0"/>
              <a:t>Develop a non-verbal cue with your class to share and pass the sharing. Also use the “I agree” hand signal so multiple students can participate in the speakers thoughts. </a:t>
            </a:r>
          </a:p>
        </p:txBody>
      </p:sp>
    </p:spTree>
    <p:extLst>
      <p:ext uri="{BB962C8B-B14F-4D97-AF65-F5344CB8AC3E}">
        <p14:creationId xmlns:p14="http://schemas.microsoft.com/office/powerpoint/2010/main" val="41737500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5907" y="3394363"/>
            <a:ext cx="10522529" cy="2737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4"/>
          <p:cNvSpPr txBox="1">
            <a:spLocks/>
          </p:cNvSpPr>
          <p:nvPr/>
        </p:nvSpPr>
        <p:spPr>
          <a:xfrm>
            <a:off x="865907" y="951858"/>
            <a:ext cx="10674927" cy="5552289"/>
          </a:xfrm>
          <a:prstGeom prst="rect">
            <a:avLst/>
          </a:prstGeom>
          <a:noFill/>
        </p:spPr>
        <p:txBody>
          <a:bodyPr wrap="square" rtlCol="0">
            <a:sp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US" sz="2100" b="1" dirty="0" smtClean="0"/>
              <a:t>3. Group Activity- </a:t>
            </a:r>
            <a:r>
              <a:rPr lang="en-US" sz="2100" dirty="0" smtClean="0"/>
              <a:t>After the thoughtful focus of sharing, children are ready for the energy of whole-group participation in a short, lively activity. </a:t>
            </a:r>
          </a:p>
          <a:p>
            <a:pPr marL="457200" lvl="1" indent="0">
              <a:buFont typeface="Arial"/>
              <a:buNone/>
            </a:pPr>
            <a:r>
              <a:rPr lang="en-US" sz="2100" b="1" dirty="0" smtClean="0"/>
              <a:t>Tool:</a:t>
            </a:r>
            <a:endParaRPr lang="en-US" sz="2100" dirty="0" smtClean="0"/>
          </a:p>
          <a:p>
            <a:pPr lvl="1"/>
            <a:r>
              <a:rPr lang="en-US" sz="2100" b="1" dirty="0" smtClean="0"/>
              <a:t>Games</a:t>
            </a:r>
            <a:r>
              <a:rPr lang="en-US" sz="2100" dirty="0" smtClean="0"/>
              <a:t>- charades, scavenger hunts, boggle (everyone has a letter and students have to make a word from the letters). Kinesthetic games may be the best. </a:t>
            </a:r>
            <a:endParaRPr lang="en-US" sz="2100" b="1" dirty="0" smtClean="0"/>
          </a:p>
          <a:p>
            <a:pPr lvl="1"/>
            <a:endParaRPr lang="en-US" sz="2100" b="1" dirty="0" smtClean="0"/>
          </a:p>
          <a:p>
            <a:pPr marL="0" indent="0">
              <a:buFont typeface="Arial"/>
              <a:buNone/>
            </a:pPr>
            <a:r>
              <a:rPr lang="en-US" sz="2100" b="1" dirty="0" smtClean="0"/>
              <a:t>4.  Morning Message- </a:t>
            </a:r>
            <a:r>
              <a:rPr lang="en-US" sz="2100" dirty="0" smtClean="0"/>
              <a:t>Students practice academic skills and build community by reading and discussing a daily message from the teacher. Content of the message connects to both the social and academic life of the classroom. </a:t>
            </a:r>
          </a:p>
          <a:p>
            <a:pPr marL="457200" lvl="1" indent="0">
              <a:buFont typeface="Arial"/>
              <a:buNone/>
            </a:pPr>
            <a:r>
              <a:rPr lang="en-US" sz="2100" b="1" dirty="0" smtClean="0"/>
              <a:t>Teacher Tip:</a:t>
            </a:r>
          </a:p>
          <a:p>
            <a:pPr lvl="1"/>
            <a:r>
              <a:rPr lang="en-US" sz="2100" b="1" dirty="0" smtClean="0"/>
              <a:t>Student Interests: </a:t>
            </a:r>
            <a:r>
              <a:rPr lang="en-US" sz="2100" dirty="0" smtClean="0"/>
              <a:t>This is a great time to tie student interests into academic questioning and learning. Take what you learned in the 2x10 strategy and incorporate it into the learning environment. </a:t>
            </a:r>
            <a:endParaRPr lang="en-US" sz="2100" b="1" dirty="0" smtClean="0"/>
          </a:p>
          <a:p>
            <a:pPr marL="457200" lvl="1" indent="0">
              <a:buFont typeface="Arial"/>
              <a:buNone/>
            </a:pPr>
            <a:endParaRPr lang="en-US" sz="1800" dirty="0" smtClean="0"/>
          </a:p>
        </p:txBody>
      </p:sp>
    </p:spTree>
    <p:extLst>
      <p:ext uri="{BB962C8B-B14F-4D97-AF65-F5344CB8AC3E}">
        <p14:creationId xmlns:p14="http://schemas.microsoft.com/office/powerpoint/2010/main" val="3309539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46909" y="522288"/>
            <a:ext cx="9601200" cy="1303337"/>
          </a:xfrm>
        </p:spPr>
        <p:txBody>
          <a:bodyPr/>
          <a:lstStyle/>
          <a:p>
            <a:r>
              <a:rPr lang="en-US" dirty="0" smtClean="0"/>
              <a:t>Morning Meeting Group Activities </a:t>
            </a:r>
            <a:endParaRPr lang="en-US" dirty="0"/>
          </a:p>
        </p:txBody>
      </p:sp>
      <p:sp>
        <p:nvSpPr>
          <p:cNvPr id="3" name="Content Placeholder 2"/>
          <p:cNvSpPr>
            <a:spLocks noGrp="1"/>
          </p:cNvSpPr>
          <p:nvPr>
            <p:ph idx="4294967295"/>
          </p:nvPr>
        </p:nvSpPr>
        <p:spPr>
          <a:xfrm>
            <a:off x="789709" y="1576243"/>
            <a:ext cx="10515600" cy="4894263"/>
          </a:xfrm>
        </p:spPr>
        <p:txBody>
          <a:bodyPr>
            <a:normAutofit fontScale="47500" lnSpcReduction="20000"/>
          </a:bodyPr>
          <a:lstStyle/>
          <a:p>
            <a:pPr marL="0" indent="0" fontAlgn="base">
              <a:buNone/>
            </a:pPr>
            <a:r>
              <a:rPr lang="en-US" sz="3400" b="1" dirty="0"/>
              <a:t>Directed Drawings</a:t>
            </a:r>
          </a:p>
          <a:p>
            <a:pPr fontAlgn="base"/>
            <a:r>
              <a:rPr lang="en-US" sz="3400" dirty="0"/>
              <a:t>Kids love directed drawings. </a:t>
            </a:r>
            <a:r>
              <a:rPr lang="en-US" sz="3400" b="1" dirty="0">
                <a:hlinkClick r:id="rId2"/>
              </a:rPr>
              <a:t>Art Hub for Kids on YouTube </a:t>
            </a:r>
            <a:r>
              <a:rPr lang="en-US" sz="3400" dirty="0"/>
              <a:t>is a great option. The teacher can share their screen while the students make their own drawing. When the drawing is finished, each student can take turns showing their drawing to the class. Extend this project by assigning it as a writing activity to complete at home and bring back to the next Zoom call to read aloud.</a:t>
            </a:r>
          </a:p>
          <a:p>
            <a:pPr marL="0" indent="0" fontAlgn="base">
              <a:buNone/>
            </a:pPr>
            <a:r>
              <a:rPr lang="en-US" sz="3400" b="1" dirty="0"/>
              <a:t>Would you Rather</a:t>
            </a:r>
          </a:p>
          <a:p>
            <a:pPr fontAlgn="base"/>
            <a:r>
              <a:rPr lang="en-US" sz="3400" dirty="0"/>
              <a:t>A quick game of Would you Rather is a great way to start or even end a Zoom call with your class. Students can vote which they would rather do by assigning a number to each item. The students can hold up a 1 or a 2 with their fingers to give their answers.</a:t>
            </a:r>
          </a:p>
          <a:p>
            <a:pPr marL="0" indent="0" fontAlgn="base">
              <a:buNone/>
            </a:pPr>
            <a:r>
              <a:rPr lang="en-US" sz="3400" b="1" dirty="0"/>
              <a:t>Pictionary</a:t>
            </a:r>
          </a:p>
          <a:p>
            <a:pPr fontAlgn="base"/>
            <a:r>
              <a:rPr lang="en-US" sz="3400" dirty="0"/>
              <a:t>You can use a </a:t>
            </a:r>
            <a:r>
              <a:rPr lang="en-US" sz="3400" b="1" dirty="0"/>
              <a:t>Zoom</a:t>
            </a:r>
            <a:r>
              <a:rPr lang="en-US" sz="3400" dirty="0"/>
              <a:t> whiteboard to play Pictionary. To use </a:t>
            </a:r>
            <a:r>
              <a:rPr lang="en-US" sz="3400" b="1" dirty="0"/>
              <a:t>Zoom’s</a:t>
            </a:r>
            <a:r>
              <a:rPr lang="en-US" sz="3400" dirty="0"/>
              <a:t> whiteboard, you’ll want to click the share screen button located in your meeting toolbar, select the whiteboard, and click share. You should then see annotation tools that will let you use your mouse to draw as you would for </a:t>
            </a:r>
            <a:r>
              <a:rPr lang="en-US" sz="3400" b="1" dirty="0"/>
              <a:t>Pictionary</a:t>
            </a:r>
            <a:r>
              <a:rPr lang="en-US" sz="3400" dirty="0"/>
              <a:t>.</a:t>
            </a:r>
          </a:p>
          <a:p>
            <a:pPr marL="0" indent="0" fontAlgn="base">
              <a:buNone/>
            </a:pPr>
            <a:r>
              <a:rPr lang="en-US" sz="3400" b="1" dirty="0" err="1"/>
              <a:t>Kahoot</a:t>
            </a:r>
            <a:endParaRPr lang="en-US" sz="3400" b="1" dirty="0"/>
          </a:p>
          <a:p>
            <a:pPr fontAlgn="base"/>
            <a:r>
              <a:rPr lang="en-US" sz="3400" dirty="0"/>
              <a:t>Students love playing </a:t>
            </a:r>
            <a:r>
              <a:rPr lang="en-US" sz="3400" dirty="0" err="1"/>
              <a:t>Kahoot</a:t>
            </a:r>
            <a:r>
              <a:rPr lang="en-US" sz="3400" dirty="0"/>
              <a:t> at school so why not play it on Zoom? To do this, you will need to log into your </a:t>
            </a:r>
            <a:r>
              <a:rPr lang="en-US" sz="3400" dirty="0" err="1"/>
              <a:t>Kahoot</a:t>
            </a:r>
            <a:r>
              <a:rPr lang="en-US" sz="3400" dirty="0"/>
              <a:t> account and find your </a:t>
            </a:r>
            <a:r>
              <a:rPr lang="en-US" sz="3400" dirty="0" err="1"/>
              <a:t>Kahoot</a:t>
            </a:r>
            <a:r>
              <a:rPr lang="en-US" sz="3400" dirty="0"/>
              <a:t> to host. Then, connect to Zoom and make sure the webcam, microphone, and speaker are turned on. Next, click play to launch the </a:t>
            </a:r>
            <a:r>
              <a:rPr lang="en-US" sz="3400" dirty="0" err="1"/>
              <a:t>kahoot</a:t>
            </a:r>
            <a:r>
              <a:rPr lang="en-US" sz="3400" dirty="0"/>
              <a:t> so the lobby is showing with the game PIN. After that, share your screen, so those joining can all see the game PIN. Finally, host the </a:t>
            </a:r>
            <a:r>
              <a:rPr lang="en-US" sz="3400" dirty="0" err="1"/>
              <a:t>Kahoot</a:t>
            </a:r>
            <a:r>
              <a:rPr lang="en-US" sz="3400" dirty="0"/>
              <a:t> as usual, taking care to not speak over the music that plays during the timer countdown – you can either: wait until the final answer responses are shown to talk, or mute your speaker to talk over the game music.</a:t>
            </a:r>
            <a:r>
              <a:rPr lang="en-US" dirty="0"/>
              <a:t> </a:t>
            </a:r>
          </a:p>
        </p:txBody>
      </p:sp>
    </p:spTree>
    <p:extLst>
      <p:ext uri="{BB962C8B-B14F-4D97-AF65-F5344CB8AC3E}">
        <p14:creationId xmlns:p14="http://schemas.microsoft.com/office/powerpoint/2010/main" val="157899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1218" y="678874"/>
            <a:ext cx="11021291" cy="4530436"/>
          </a:xfrm>
        </p:spPr>
        <p:txBody>
          <a:bodyPr>
            <a:noAutofit/>
          </a:bodyPr>
          <a:lstStyle/>
          <a:p>
            <a:pPr marL="0" indent="0" fontAlgn="base">
              <a:buNone/>
            </a:pPr>
            <a:r>
              <a:rPr lang="en-US" sz="1800" b="1" dirty="0" smtClean="0"/>
              <a:t>Tell </a:t>
            </a:r>
            <a:r>
              <a:rPr lang="en-US" sz="1800" b="1" dirty="0"/>
              <a:t>Jokes</a:t>
            </a:r>
          </a:p>
          <a:p>
            <a:pPr fontAlgn="base"/>
            <a:r>
              <a:rPr lang="en-US" sz="1800" dirty="0"/>
              <a:t>Lighten the mood and tell some jokes. Take turns being the speaker to share the joke with the class. Fun and simple!</a:t>
            </a:r>
          </a:p>
          <a:p>
            <a:pPr marL="0" indent="0" fontAlgn="base">
              <a:buNone/>
            </a:pPr>
            <a:r>
              <a:rPr lang="en-US" sz="1800" b="1" dirty="0"/>
              <a:t>Mystery Bag</a:t>
            </a:r>
          </a:p>
          <a:p>
            <a:pPr fontAlgn="base"/>
            <a:r>
              <a:rPr lang="en-US" sz="1800" dirty="0"/>
              <a:t>Mystery bag is another fun way to begin or end a Zoom call. It’s also great for practicing inferencing skills! Place a “mystery item” in a paper bag and give the class clues as to what it might be. Students take turns guessing what the mystery item is. This can also be done with a student giving the clues and having the mystery item at their house.</a:t>
            </a:r>
          </a:p>
          <a:p>
            <a:pPr marL="0" indent="0" fontAlgn="base">
              <a:buNone/>
            </a:pPr>
            <a:r>
              <a:rPr lang="en-US" sz="1800" b="1" dirty="0" smtClean="0"/>
              <a:t>20 </a:t>
            </a:r>
            <a:r>
              <a:rPr lang="en-US" sz="1800" b="1" dirty="0"/>
              <a:t>Questions</a:t>
            </a:r>
          </a:p>
          <a:p>
            <a:pPr fontAlgn="base"/>
            <a:r>
              <a:rPr lang="en-US" sz="1800" dirty="0"/>
              <a:t>20 questions is a game that can be played on Zoom just like it is played in the classroom. First, think of an object. Then, choose a student to ask a YES or NO question. Have the students continue asking these type of questions. Next, let the students guess the answer at any time in the questioning process. The student to guess the correct answer is the winner and gets to be the one to pick the next object. Students can submit their questions by clicking on the “raise my hand” button in the Zoom settings.</a:t>
            </a:r>
          </a:p>
          <a:p>
            <a:pPr marL="0" indent="0" fontAlgn="base">
              <a:buNone/>
            </a:pPr>
            <a:r>
              <a:rPr lang="en-US" sz="1800" b="1" dirty="0" smtClean="0"/>
              <a:t>Talent </a:t>
            </a:r>
            <a:r>
              <a:rPr lang="en-US" sz="1800" b="1" dirty="0"/>
              <a:t>Show</a:t>
            </a:r>
          </a:p>
          <a:p>
            <a:pPr fontAlgn="base"/>
            <a:r>
              <a:rPr lang="en-US" sz="1800" dirty="0"/>
              <a:t>This one would take a little bit of planning but it’s a fun way to incorporate some excitement. Tell your students ahead of time that they can plan for a Zoom Talent Show. You can decide the rules but I would definitely make a time limit of 30 seconds to 1 minute for their talent demonstration to get through the whole class. After each talent show entry, students can give a “silent cheer” to show their support since they are all muted during the “performance</a:t>
            </a:r>
            <a:r>
              <a:rPr lang="en-US" sz="1800" dirty="0" smtClean="0"/>
              <a:t>”.</a:t>
            </a:r>
            <a:endParaRPr lang="en-US" sz="1800" dirty="0"/>
          </a:p>
        </p:txBody>
      </p:sp>
    </p:spTree>
    <p:extLst>
      <p:ext uri="{BB962C8B-B14F-4D97-AF65-F5344CB8AC3E}">
        <p14:creationId xmlns:p14="http://schemas.microsoft.com/office/powerpoint/2010/main" val="40711202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73</TotalTime>
  <Words>772</Words>
  <Application>Microsoft Office PowerPoint</Application>
  <PresentationFormat>Widescreen</PresentationFormat>
  <Paragraphs>51</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Garamond</vt:lpstr>
      <vt:lpstr>Organic</vt:lpstr>
      <vt:lpstr>Morning Meeting Tools</vt:lpstr>
      <vt:lpstr>Morning Meetings</vt:lpstr>
      <vt:lpstr>Why Morning Meetings? </vt:lpstr>
      <vt:lpstr>Goals of a Morning Meeting</vt:lpstr>
      <vt:lpstr>Meeting Structure </vt:lpstr>
      <vt:lpstr>PowerPoint Presentation</vt:lpstr>
      <vt:lpstr>Morning Meeting Group Activities </vt:lpstr>
      <vt:lpstr>PowerPoint Presentation</vt:lpstr>
    </vt:vector>
  </TitlesOfParts>
  <Company>Issaquah School District 411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Morning Meeting Tools</dc:title>
  <dc:creator>McDonough, Heather</dc:creator>
  <cp:lastModifiedBy>McDonough, Heather</cp:lastModifiedBy>
  <cp:revision>10</cp:revision>
  <dcterms:created xsi:type="dcterms:W3CDTF">2020-08-25T04:12:56Z</dcterms:created>
  <dcterms:modified xsi:type="dcterms:W3CDTF">2020-08-25T14:35:44Z</dcterms:modified>
</cp:coreProperties>
</file>